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3660" r:id="rId2"/>
  </p:sldMasterIdLst>
  <p:notesMasterIdLst>
    <p:notesMasterId r:id="rId22"/>
  </p:notesMasterIdLst>
  <p:sldIdLst>
    <p:sldId id="256" r:id="rId3"/>
    <p:sldId id="258" r:id="rId4"/>
    <p:sldId id="259" r:id="rId5"/>
    <p:sldId id="260" r:id="rId6"/>
    <p:sldId id="261" r:id="rId7"/>
    <p:sldId id="262" r:id="rId8"/>
    <p:sldId id="277" r:id="rId9"/>
    <p:sldId id="281" r:id="rId10"/>
    <p:sldId id="278" r:id="rId11"/>
    <p:sldId id="279" r:id="rId12"/>
    <p:sldId id="283" r:id="rId13"/>
    <p:sldId id="288" r:id="rId14"/>
    <p:sldId id="287" r:id="rId15"/>
    <p:sldId id="285" r:id="rId16"/>
    <p:sldId id="284" r:id="rId17"/>
    <p:sldId id="273" r:id="rId18"/>
    <p:sldId id="274" r:id="rId19"/>
    <p:sldId id="275" r:id="rId20"/>
    <p:sldId id="270" r:id="rId2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23" roundtripDataSignature="AMtx7mhzabsL0VCEIR2n+rApDsfj8USC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09"/>
    <p:restoredTop sz="94603"/>
  </p:normalViewPr>
  <p:slideViewPr>
    <p:cSldViewPr snapToGrid="0">
      <p:cViewPr varScale="1">
        <p:scale>
          <a:sx n="109" d="100"/>
          <a:sy n="109" d="100"/>
        </p:scale>
        <p:origin x="1410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02129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1181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2232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307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1791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530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7863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5-10min to see if everyone got</a:t>
            </a:r>
            <a:r>
              <a:rPr lang="en-US" baseline="0" dirty="0"/>
              <a:t> 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D5096-F11F-2744-90EE-CC197F73250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325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a1f3049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5a1f3049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3558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17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6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86" name="Google Shape;86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7" name="Google Shape;87;p26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7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7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93" name="Google Shape;93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4" name="Google Shape;94;p27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a1f3049f9_0_1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g5a1f3049f9_0_1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g5a1f3049f9_0_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g5a1f3049f9_0_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106" name="Google Shape;106;g5a1f3049f9_0_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7" name="Google Shape;107;g5a1f3049f9_0_11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a1f3049f9_0_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g5a1f3049f9_0_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g5a1f3049f9_0_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g5a1f3049f9_0_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113" name="Google Shape;113;g5a1f3049f9_0_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4" name="Google Shape;114;g5a1f3049f9_0_18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a1f3049f9_0_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g5a1f3049f9_0_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118" name="Google Shape;118;g5a1f3049f9_0_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9" name="Google Shape;119;g5a1f3049f9_0_25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a1f3049f9_0_3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g5a1f3049f9_0_3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g5a1f3049f9_0_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5a1f3049f9_0_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125" name="Google Shape;125;g5a1f3049f9_0_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6" name="Google Shape;126;g5a1f3049f9_0_30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a1f3049f9_0_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g5a1f3049f9_0_3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30" name="Google Shape;130;g5a1f3049f9_0_3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31" name="Google Shape;131;g5a1f3049f9_0_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5a1f3049f9_0_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133" name="Google Shape;133;g5a1f3049f9_0_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4" name="Google Shape;134;g5a1f3049f9_0_37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a1f3049f9_0_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g5a1f3049f9_0_45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8" name="Google Shape;138;g5a1f3049f9_0_4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39" name="Google Shape;139;g5a1f3049f9_0_45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0" name="Google Shape;140;g5a1f3049f9_0_4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41" name="Google Shape;141;g5a1f3049f9_0_4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g5a1f3049f9_0_4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143" name="Google Shape;143;g5a1f3049f9_0_4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4" name="Google Shape;144;g5a1f3049f9_0_45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a1f3049f9_0_5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g5a1f3049f9_0_5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5a1f3049f9_0_5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149" name="Google Shape;149;g5a1f3049f9_0_5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0" name="Google Shape;150;g5a1f3049f9_0_55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a1f3049f9_0_6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5a1f3049f9_0_6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4" name="Google Shape;154;g5a1f3049f9_0_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5" name="Google Shape;155;g5a1f3049f9_0_6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g5a1f3049f9_0_6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157" name="Google Shape;157;g5a1f3049f9_0_6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8" name="Google Shape;158;g5a1f3049f9_0_61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" name="Google Shape;26;p18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a1f3049f9_0_6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5a1f3049f9_0_6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2" name="Google Shape;162;g5a1f3049f9_0_6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63" name="Google Shape;163;g5a1f3049f9_0_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5a1f3049f9_0_6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165" name="Google Shape;165;g5a1f3049f9_0_6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6" name="Google Shape;166;g5a1f3049f9_0_69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a1f3049f9_0_7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g5a1f3049f9_0_77"/>
          <p:cNvSpPr txBox="1">
            <a:spLocks noGrp="1"/>
          </p:cNvSpPr>
          <p:nvPr>
            <p:ph type="body" idx="1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g5a1f3049f9_0_7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5a1f3049f9_0_7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172" name="Google Shape;172;g5a1f3049f9_0_7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3" name="Google Shape;173;g5a1f3049f9_0_77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a1f3049f9_0_84"/>
          <p:cNvSpPr txBox="1">
            <a:spLocks noGrp="1"/>
          </p:cNvSpPr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g5a1f3049f9_0_84"/>
          <p:cNvSpPr txBox="1">
            <a:spLocks noGrp="1"/>
          </p:cNvSpPr>
          <p:nvPr>
            <p:ph type="body" idx="1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g5a1f3049f9_0_8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5a1f3049f9_0_8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179" name="Google Shape;179;g5a1f3049f9_0_8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0" name="Google Shape;180;g5a1f3049f9_0_84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" name="Google Shape;33;p19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" name="Google Shape;40;p20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" name="Google Shape;48;p21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22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5" name="Google Shape;55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8" name="Google Shape;58;p22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" name="Google Shape;64;p23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2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2" name="Google Shape;72;p24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0" name="Google Shape;80;p25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a1f3049f9_0_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7" name="Google Shape;97;g5a1f3049f9_0_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g5a1f3049f9_0_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g5a1f3049f9_0_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GNPS Tutorial Module 1 - Molecular Networking Hands on
</a:t>
            </a:r>
            <a:endParaRPr/>
          </a:p>
        </p:txBody>
      </p:sp>
      <p:sp>
        <p:nvSpPr>
          <p:cNvPr id="100" name="Google Shape;100;g5a1f3049f9_0_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nps.ucsd.edu/ProteoSAFe/index.jsp?task=a3afa1ec5ca44260b6cc97aef2725fd8&amp;params=%7b%22workflow%22:%22METABOLOMICS-SNETS-V2%22,%22workflow_version%22:%22current%22%7d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nps.ucsd.edu/ProteoSAFe/index.jsp?task=a3afa1ec5ca44260b6cc97aef2725fd8&amp;params=%7b%22workflow%22:%22METABOLOMICS-SNETS-V2%22,%22workflow_version%22:%22current%22%7d" TargetMode="Externa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cms-ucsd.github.io/GNPSDocumentation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jpg"/><Relationship Id="rId4" Type="http://schemas.openxmlformats.org/officeDocument/2006/relationships/hyperlink" Target="https://groups.google.com/forum/#!forum/molecular_networking_bug_report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ive.ucsd.edu/ProteoSAFe/dataset.jsp?task=95b11edae10144e5877f562318b69c23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nps.ucsd.edu/ProteoSAFe/index.jsp?task=a3afa1ec5ca44260b6cc97aef2725fd8&amp;params=%7b%22workflow%22:%22METABOLOMICS-SNETS-V2%22,%22workflow_version%22:%22current%22%7d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nps.ucsd.edu/ProteoSAFe/index.jsp?task=a3afa1ec5ca44260b6cc97aef2725fd8&amp;params=%7b%22workflow%22:%22METABOLOMICS-SNETS-V2%22,%22workflow_version%22:%22current%22%7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" descr="H:\Dropbox\Postdoc\workshopSeedGrant\Background_network2.png"/>
          <p:cNvPicPr preferRelativeResize="0"/>
          <p:nvPr/>
        </p:nvPicPr>
        <p:blipFill rotWithShape="1">
          <a:blip r:embed="rId3">
            <a:alphaModFix/>
          </a:blip>
          <a:srcRect b="74224"/>
          <a:stretch/>
        </p:blipFill>
        <p:spPr>
          <a:xfrm>
            <a:off x="31297" y="28977"/>
            <a:ext cx="9083675" cy="1675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" descr="http://ucpa.ucsd.edu/img/guidelines/gl-4-seal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60343" y="29028"/>
            <a:ext cx="2022944" cy="121376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"/>
          <p:cNvSpPr txBox="1"/>
          <p:nvPr/>
        </p:nvSpPr>
        <p:spPr>
          <a:xfrm>
            <a:off x="31297" y="1935203"/>
            <a:ext cx="9079992" cy="1015622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GNPS Classic Molecular Networking Job Submission</a:t>
            </a:r>
            <a:endParaRPr sz="3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HANDS ON</a:t>
            </a:r>
            <a:endParaRPr sz="3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"/>
          <p:cNvSpPr txBox="1"/>
          <p:nvPr/>
        </p:nvSpPr>
        <p:spPr>
          <a:xfrm>
            <a:off x="31297" y="3467952"/>
            <a:ext cx="9079992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ENTER AUTHORS HERE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University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California - San Diego</a:t>
            </a:r>
            <a:endParaRPr dirty="0"/>
          </a:p>
        </p:txBody>
      </p:sp>
      <p:pic>
        <p:nvPicPr>
          <p:cNvPr id="6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13600" y="4945280"/>
            <a:ext cx="3715386" cy="1326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034" y="6375780"/>
            <a:ext cx="1090682" cy="3893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1" y="1503199"/>
            <a:ext cx="7720314" cy="487258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0181" y="4493890"/>
            <a:ext cx="35105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4000" b="1" dirty="0" smtClean="0"/>
              <a:t>MSV000082622</a:t>
            </a:r>
            <a:endParaRPr lang="is-IS" sz="4000" b="1" dirty="0"/>
          </a:p>
        </p:txBody>
      </p:sp>
      <p:sp>
        <p:nvSpPr>
          <p:cNvPr id="5" name="Left Arrow 4"/>
          <p:cNvSpPr/>
          <p:nvPr/>
        </p:nvSpPr>
        <p:spPr>
          <a:xfrm rot="1312269">
            <a:off x="2417172" y="4037109"/>
            <a:ext cx="1587956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215;p5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dirty="0" smtClean="0">
                <a:latin typeface="Calibri" charset="0"/>
                <a:ea typeface="Calibri" charset="0"/>
                <a:cs typeface="Calibri" charset="0"/>
              </a:rPr>
              <a:t>Import Public Data</a:t>
            </a:r>
            <a:endParaRPr lang="en-US" sz="4400" b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19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034" y="6375780"/>
            <a:ext cx="1090682" cy="3893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1" y="1503199"/>
            <a:ext cx="7720314" cy="4872581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 rot="1312269">
            <a:off x="1101491" y="2335631"/>
            <a:ext cx="1587956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215;p5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dirty="0" smtClean="0">
                <a:latin typeface="Calibri" charset="0"/>
                <a:ea typeface="Calibri" charset="0"/>
                <a:cs typeface="Calibri" charset="0"/>
              </a:rPr>
              <a:t>Select Data To Analyze</a:t>
            </a:r>
            <a:endParaRPr lang="en-US" sz="4400" b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12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1" y="1285058"/>
            <a:ext cx="7760368" cy="5572942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 rot="1312269">
            <a:off x="2308753" y="6232851"/>
            <a:ext cx="1587956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42042" y="65257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1</a:t>
            </a:r>
            <a:endParaRPr lang="en-US" b="1"/>
          </a:p>
        </p:txBody>
      </p:sp>
      <p:sp>
        <p:nvSpPr>
          <p:cNvPr id="8" name="Google Shape;215;p5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dirty="0">
                <a:latin typeface="Calibri" charset="0"/>
                <a:ea typeface="Calibri" charset="0"/>
                <a:cs typeface="Calibri" charset="0"/>
              </a:rPr>
              <a:t>Select </a:t>
            </a:r>
            <a:r>
              <a:rPr lang="en-US" sz="4400" b="1" dirty="0" err="1">
                <a:latin typeface="Calibri" charset="0"/>
                <a:ea typeface="Calibri" charset="0"/>
                <a:cs typeface="Calibri" charset="0"/>
              </a:rPr>
              <a:t>Roseosporus</a:t>
            </a:r>
            <a:r>
              <a:rPr lang="en-US" sz="4400" b="1" dirty="0">
                <a:latin typeface="Calibri" charset="0"/>
                <a:ea typeface="Calibri" charset="0"/>
                <a:cs typeface="Calibri" charset="0"/>
              </a:rPr>
              <a:t> Strain</a:t>
            </a:r>
          </a:p>
        </p:txBody>
      </p:sp>
    </p:spTree>
    <p:extLst>
      <p:ext uri="{BB962C8B-B14F-4D97-AF65-F5344CB8AC3E}">
        <p14:creationId xmlns:p14="http://schemas.microsoft.com/office/powerpoint/2010/main" val="94941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1" y="1285058"/>
            <a:ext cx="7760368" cy="5572942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 rot="1312269">
            <a:off x="2308753" y="6232851"/>
            <a:ext cx="1587956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Arrow 4"/>
          <p:cNvSpPr/>
          <p:nvPr/>
        </p:nvSpPr>
        <p:spPr>
          <a:xfrm rot="10800000">
            <a:off x="1053908" y="1852292"/>
            <a:ext cx="1587956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42042" y="65257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1</a:t>
            </a:r>
            <a:endParaRPr 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695508" y="1808173"/>
            <a:ext cx="485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</a:t>
            </a:r>
          </a:p>
        </p:txBody>
      </p:sp>
      <p:sp>
        <p:nvSpPr>
          <p:cNvPr id="8" name="Google Shape;215;p5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dirty="0">
                <a:latin typeface="Calibri" charset="0"/>
                <a:ea typeface="Calibri" charset="0"/>
                <a:cs typeface="Calibri" charset="0"/>
              </a:rPr>
              <a:t>Select </a:t>
            </a:r>
            <a:r>
              <a:rPr lang="en-US" sz="4400" b="1" dirty="0" err="1">
                <a:latin typeface="Calibri" charset="0"/>
                <a:ea typeface="Calibri" charset="0"/>
                <a:cs typeface="Calibri" charset="0"/>
              </a:rPr>
              <a:t>Roseosporus</a:t>
            </a:r>
            <a:r>
              <a:rPr lang="en-US" sz="4400" b="1" dirty="0">
                <a:latin typeface="Calibri" charset="0"/>
                <a:ea typeface="Calibri" charset="0"/>
                <a:cs typeface="Calibri" charset="0"/>
              </a:rPr>
              <a:t> Strain</a:t>
            </a:r>
          </a:p>
        </p:txBody>
      </p:sp>
    </p:spTree>
    <p:extLst>
      <p:ext uri="{BB962C8B-B14F-4D97-AF65-F5344CB8AC3E}">
        <p14:creationId xmlns:p14="http://schemas.microsoft.com/office/powerpoint/2010/main" val="77597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1" y="1285058"/>
            <a:ext cx="7760368" cy="5572942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 rot="1312269">
            <a:off x="2123558" y="6012932"/>
            <a:ext cx="1587956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656847" y="630587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1</a:t>
            </a:r>
            <a:endParaRPr lang="en-US" b="1"/>
          </a:p>
        </p:txBody>
      </p:sp>
      <p:sp>
        <p:nvSpPr>
          <p:cNvPr id="8" name="Google Shape;215;p5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dirty="0" smtClean="0">
                <a:latin typeface="Calibri" charset="0"/>
                <a:ea typeface="Calibri" charset="0"/>
                <a:cs typeface="Calibri" charset="0"/>
              </a:rPr>
              <a:t>Select DSM Strain</a:t>
            </a:r>
            <a:endParaRPr lang="en-US" sz="4400" b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0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1" y="1285058"/>
            <a:ext cx="7760368" cy="5572942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 rot="1312269">
            <a:off x="2123558" y="6012932"/>
            <a:ext cx="1587956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Arrow 4"/>
          <p:cNvSpPr/>
          <p:nvPr/>
        </p:nvSpPr>
        <p:spPr>
          <a:xfrm rot="10800000">
            <a:off x="1053908" y="2037490"/>
            <a:ext cx="1587956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656847" y="630587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1</a:t>
            </a:r>
            <a:endParaRPr 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695508" y="1993371"/>
            <a:ext cx="485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</a:t>
            </a:r>
          </a:p>
        </p:txBody>
      </p:sp>
      <p:sp>
        <p:nvSpPr>
          <p:cNvPr id="8" name="Google Shape;215;p5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dirty="0" smtClean="0">
                <a:latin typeface="Calibri" charset="0"/>
                <a:ea typeface="Calibri" charset="0"/>
                <a:cs typeface="Calibri" charset="0"/>
              </a:rPr>
              <a:t>Select DSM Strain</a:t>
            </a:r>
            <a:endParaRPr lang="en-US" sz="4400" b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1" y="1285058"/>
            <a:ext cx="7760368" cy="557294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712597" y="5033181"/>
            <a:ext cx="1565329" cy="41221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215;p5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dirty="0" smtClean="0">
                <a:latin typeface="Calibri" charset="0"/>
                <a:ea typeface="Calibri" charset="0"/>
                <a:cs typeface="Calibri" charset="0"/>
              </a:rPr>
              <a:t>Finish Selection</a:t>
            </a:r>
            <a:endParaRPr lang="en-US" sz="4400" b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65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Update Parameters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51300" y="5563787"/>
            <a:ext cx="54332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</a:t>
            </a:r>
            <a:r>
              <a:rPr lang="en-US" dirty="0"/>
              <a:t>Advanced Network Options - Min Pairs Cos: 0.65</a:t>
            </a:r>
          </a:p>
          <a:p>
            <a:r>
              <a:rPr lang="en-US" dirty="0" smtClean="0"/>
              <a:t>2. </a:t>
            </a:r>
            <a:r>
              <a:rPr lang="en-US" dirty="0"/>
              <a:t>Advanced Network Options - Minimum Cluster Size: 1</a:t>
            </a:r>
          </a:p>
          <a:p>
            <a:r>
              <a:rPr lang="en-US" dirty="0" smtClean="0"/>
              <a:t>3. </a:t>
            </a:r>
            <a:r>
              <a:rPr lang="en-US" dirty="0"/>
              <a:t>Advanced Filtering Options </a:t>
            </a:r>
            <a:r>
              <a:rPr lang="en-US" dirty="0" smtClean="0"/>
              <a:t> - Turn off Filters</a:t>
            </a:r>
            <a:endParaRPr 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15130"/>
            <a:ext cx="9144000" cy="4493412"/>
          </a:xfrm>
          <a:prstGeom prst="rect">
            <a:avLst/>
          </a:prstGeom>
        </p:spPr>
      </p:pic>
      <p:sp>
        <p:nvSpPr>
          <p:cNvPr id="15" name="Rectangle 5"/>
          <p:cNvSpPr/>
          <p:nvPr/>
        </p:nvSpPr>
        <p:spPr>
          <a:xfrm>
            <a:off x="5252871" y="1537936"/>
            <a:ext cx="2438400" cy="457202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6"/>
          <p:cNvSpPr/>
          <p:nvPr/>
        </p:nvSpPr>
        <p:spPr>
          <a:xfrm>
            <a:off x="1087450" y="4462827"/>
            <a:ext cx="7599350" cy="746735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691271" y="18657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85114" y="41638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9" name="Rectangle 10"/>
          <p:cNvSpPr/>
          <p:nvPr/>
        </p:nvSpPr>
        <p:spPr>
          <a:xfrm>
            <a:off x="1947110" y="1152908"/>
            <a:ext cx="2438400" cy="457202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567667" y="12531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1</a:t>
            </a:r>
            <a:endParaRPr lang="en-US" b="1"/>
          </a:p>
        </p:txBody>
      </p:sp>
      <p:sp>
        <p:nvSpPr>
          <p:cNvPr id="21" name="Rectangle 4"/>
          <p:cNvSpPr/>
          <p:nvPr/>
        </p:nvSpPr>
        <p:spPr>
          <a:xfrm>
            <a:off x="84221" y="6515082"/>
            <a:ext cx="86025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Prefilled </a:t>
            </a:r>
            <a:r>
              <a:rPr lang="en-US" dirty="0" smtClean="0">
                <a:hlinkClick r:id="rId3"/>
              </a:rPr>
              <a:t>Analysis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9030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034" y="6375780"/>
            <a:ext cx="1090682" cy="3893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38" y="0"/>
            <a:ext cx="8739188" cy="6363137"/>
          </a:xfrm>
          <a:prstGeom prst="rect">
            <a:avLst/>
          </a:prstGeom>
        </p:spPr>
      </p:pic>
      <p:sp>
        <p:nvSpPr>
          <p:cNvPr id="8" name="Left Arrow 4"/>
          <p:cNvSpPr/>
          <p:nvPr/>
        </p:nvSpPr>
        <p:spPr>
          <a:xfrm rot="11675962">
            <a:off x="6441531" y="5565946"/>
            <a:ext cx="2110136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4"/>
          <p:cNvSpPr/>
          <p:nvPr/>
        </p:nvSpPr>
        <p:spPr>
          <a:xfrm>
            <a:off x="84221" y="6515082"/>
            <a:ext cx="86025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Prefilled </a:t>
            </a:r>
            <a:r>
              <a:rPr lang="en-US" dirty="0" smtClean="0">
                <a:hlinkClick r:id="rId5"/>
              </a:rPr>
              <a:t>Analysis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6211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a1f3049f9_0_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Questions, Problems or Bugs?</a:t>
            </a:r>
            <a:endParaRPr/>
          </a:p>
        </p:txBody>
      </p:sp>
      <p:sp>
        <p:nvSpPr>
          <p:cNvPr id="303" name="Google Shape;303;g5a1f3049f9_0_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0"/>
              </a:spcBef>
              <a:buSzPts val="2000"/>
            </a:pPr>
            <a:r>
              <a:rPr lang="en-US" sz="2000" dirty="0" smtClean="0"/>
              <a:t>Documentation: </a:t>
            </a:r>
            <a:r>
              <a:rPr lang="en-US" sz="2000" dirty="0">
                <a:hlinkClick r:id="rId3"/>
              </a:rPr>
              <a:t>https://ccms-ucsd.github.io/GNPSDocumentation/</a:t>
            </a:r>
            <a:endParaRPr sz="2000" dirty="0" smtClean="0"/>
          </a:p>
          <a:p>
            <a:pPr marL="342900" lvl="0">
              <a:spcBef>
                <a:spcPts val="400"/>
              </a:spcBef>
              <a:buSzPts val="2000"/>
            </a:pPr>
            <a:r>
              <a:rPr lang="en-US" sz="2000" dirty="0" smtClean="0"/>
              <a:t>Forum: </a:t>
            </a:r>
            <a:r>
              <a:rPr lang="en-US" sz="2000" dirty="0">
                <a:hlinkClick r:id="rId4"/>
              </a:rPr>
              <a:t>https://groups.google.com/forum/#!forum/molecular_networking_bug_reports</a:t>
            </a:r>
            <a:endParaRPr sz="2000" dirty="0" smtClean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 smtClean="0"/>
              <a:t>PRESENTER NAMES AND EMAILS HERE</a:t>
            </a:r>
            <a:endParaRPr sz="2000"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GNPS Tutorial Module 1 - Molecular Networking Hands on
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19</a:t>
            </a:fld>
            <a:endParaRPr lang="uk-UA"/>
          </a:p>
        </p:txBody>
      </p:sp>
      <p:pic>
        <p:nvPicPr>
          <p:cNvPr id="7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smtClean="0"/>
              <a:t>Objectives and Data</a:t>
            </a:r>
            <a:endParaRPr dirty="0"/>
          </a:p>
        </p:txBody>
      </p:sp>
      <p:sp>
        <p:nvSpPr>
          <p:cNvPr id="202" name="Google Shape;202;p3"/>
          <p:cNvSpPr txBox="1">
            <a:spLocks noGrp="1"/>
          </p:cNvSpPr>
          <p:nvPr>
            <p:ph type="body" idx="1"/>
          </p:nvPr>
        </p:nvSpPr>
        <p:spPr>
          <a:xfrm>
            <a:off x="457200" y="2098964"/>
            <a:ext cx="8229600" cy="2188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rabicPeriod"/>
            </a:pPr>
            <a:r>
              <a:rPr lang="en-US" dirty="0" smtClean="0"/>
              <a:t>Create GNPS Account</a:t>
            </a:r>
          </a:p>
          <a:p>
            <a:pPr marL="514350" lvl="0" indent="-5143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rabicPeriod"/>
            </a:pPr>
            <a:r>
              <a:rPr lang="en-US" dirty="0" smtClean="0"/>
              <a:t>Find Molecular Networking Workflow</a:t>
            </a:r>
          </a:p>
          <a:p>
            <a:pPr marL="514350" lvl="0" indent="-5143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rabicPeriod"/>
            </a:pPr>
            <a:r>
              <a:rPr lang="en-US" dirty="0" smtClean="0"/>
              <a:t>Select Public Data to Analyze</a:t>
            </a:r>
          </a:p>
          <a:p>
            <a:pPr marL="514350" lvl="0" indent="-5143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rabicPeriod"/>
            </a:pPr>
            <a:r>
              <a:rPr lang="en-US" dirty="0" smtClean="0"/>
              <a:t>Launch GNPS Molecular Networking Job</a:t>
            </a:r>
            <a:endParaRPr dirty="0"/>
          </a:p>
        </p:txBody>
      </p:sp>
      <p:sp>
        <p:nvSpPr>
          <p:cNvPr id="5" name="Google Shape;202;p3"/>
          <p:cNvSpPr txBox="1">
            <a:spLocks/>
          </p:cNvSpPr>
          <p:nvPr/>
        </p:nvSpPr>
        <p:spPr>
          <a:xfrm>
            <a:off x="362197" y="4742073"/>
            <a:ext cx="8229600" cy="1178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spcBef>
                <a:spcPts val="0"/>
              </a:spcBef>
              <a:buSzPts val="3200"/>
              <a:buNone/>
            </a:pPr>
            <a:r>
              <a:rPr lang="en-US" dirty="0" smtClean="0"/>
              <a:t>GNPS Streptomyces Demo Data - </a:t>
            </a:r>
            <a:r>
              <a:rPr lang="en-US" dirty="0">
                <a:hlinkClick r:id="rId3"/>
              </a:rPr>
              <a:t>MSV000082622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GNPS Tutorial Module 1 - Molecular Networking Hands on
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</a:t>
            </a:fld>
            <a:endParaRPr lang="uk-UA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Go to GNPS (gnps.ucsd.edu)</a:t>
            </a:r>
            <a:endParaRPr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GNPS Tutorial Module 1 - Molecular Networking Hands on
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3</a:t>
            </a:fld>
            <a:endParaRPr lang="uk-UA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402" y="1276961"/>
            <a:ext cx="7114900" cy="47408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Create an Account</a:t>
            </a:r>
            <a:endParaRPr b="1"/>
          </a:p>
        </p:txBody>
      </p:sp>
      <p:pic>
        <p:nvPicPr>
          <p:cNvPr id="216" name="Google Shape;21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82679"/>
            <a:ext cx="9144000" cy="1281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8100" y="3390211"/>
            <a:ext cx="6527800" cy="2616200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GNPS Tutorial Module 1 - Molecular Networking Hands on
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4</a:t>
            </a:fld>
            <a:endParaRPr lang="uk-UA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55372"/>
            <a:ext cx="9144000" cy="398521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6"/>
          <p:cNvSpPr/>
          <p:nvPr/>
        </p:nvSpPr>
        <p:spPr>
          <a:xfrm>
            <a:off x="111833" y="2262976"/>
            <a:ext cx="2835298" cy="3124748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GNPS Tutorial Module 1 - Molecular Networking Hands on
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5</a:t>
            </a:fld>
            <a:endParaRPr lang="uk-UA"/>
          </a:p>
        </p:txBody>
      </p:sp>
      <p:pic>
        <p:nvPicPr>
          <p:cNvPr id="7" name="Google Shape;20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15;p5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dirty="0" smtClean="0">
                <a:latin typeface="Calibri" charset="0"/>
                <a:ea typeface="Calibri" charset="0"/>
                <a:cs typeface="Calibri" charset="0"/>
              </a:rPr>
              <a:t>Select Molecular Networking</a:t>
            </a:r>
            <a:endParaRPr lang="en-US" sz="4400" b="1" dirty="0"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7" descr="nalysi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1797058"/>
            <a:ext cx="3019425" cy="31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04983" y="1778198"/>
            <a:ext cx="4881817" cy="32095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GNPS Tutorial Module 1 - Molecular Networking Hands on
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6</a:t>
            </a:fld>
            <a:endParaRPr lang="uk-UA"/>
          </a:p>
        </p:txBody>
      </p:sp>
      <p:pic>
        <p:nvPicPr>
          <p:cNvPr id="7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5;p5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dirty="0" smtClean="0">
                <a:latin typeface="Calibri" charset="0"/>
                <a:ea typeface="Calibri" charset="0"/>
                <a:cs typeface="Calibri" charset="0"/>
              </a:rPr>
              <a:t>Select Molecular Networking</a:t>
            </a:r>
            <a:endParaRPr lang="en-US" sz="4400" b="1" dirty="0"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034" y="6375780"/>
            <a:ext cx="1090682" cy="389316"/>
          </a:xfrm>
          <a:prstGeom prst="rect">
            <a:avLst/>
          </a:prstGeom>
        </p:spPr>
      </p:pic>
      <p:sp>
        <p:nvSpPr>
          <p:cNvPr id="9" name="Google Shape;215;p5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dirty="0" smtClean="0">
                <a:latin typeface="Calibri" charset="0"/>
                <a:ea typeface="Calibri" charset="0"/>
                <a:cs typeface="Calibri" charset="0"/>
              </a:rPr>
              <a:t>Enter Job Description</a:t>
            </a:r>
            <a:endParaRPr lang="en-US" sz="44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angle 4"/>
          <p:cNvSpPr/>
          <p:nvPr/>
        </p:nvSpPr>
        <p:spPr>
          <a:xfrm>
            <a:off x="84221" y="6515082"/>
            <a:ext cx="86025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Prefilled </a:t>
            </a:r>
            <a:r>
              <a:rPr lang="en-US" dirty="0" smtClean="0">
                <a:hlinkClick r:id="rId3"/>
              </a:rPr>
              <a:t>Analysis</a:t>
            </a:r>
            <a:endParaRPr lang="en-US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904" y="1283662"/>
            <a:ext cx="7526192" cy="494556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098958" y="1669409"/>
            <a:ext cx="3800213" cy="352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01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034" y="6375780"/>
            <a:ext cx="1090682" cy="389316"/>
          </a:xfrm>
          <a:prstGeom prst="rect">
            <a:avLst/>
          </a:prstGeom>
        </p:spPr>
      </p:pic>
      <p:sp>
        <p:nvSpPr>
          <p:cNvPr id="9" name="Google Shape;215;p5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dirty="0" smtClean="0">
                <a:latin typeface="Calibri" charset="0"/>
                <a:ea typeface="Calibri" charset="0"/>
                <a:cs typeface="Calibri" charset="0"/>
              </a:rPr>
              <a:t>Select Input Files</a:t>
            </a:r>
            <a:endParaRPr lang="en-US" sz="4400" b="1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04" y="1283662"/>
            <a:ext cx="7526192" cy="494556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098958" y="1669409"/>
            <a:ext cx="3800213" cy="352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Left Arrow 5"/>
          <p:cNvSpPr/>
          <p:nvPr/>
        </p:nvSpPr>
        <p:spPr>
          <a:xfrm rot="1312269">
            <a:off x="3233800" y="5889079"/>
            <a:ext cx="1587956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4"/>
          <p:cNvSpPr/>
          <p:nvPr/>
        </p:nvSpPr>
        <p:spPr>
          <a:xfrm>
            <a:off x="84221" y="6515082"/>
            <a:ext cx="86025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Prefilled </a:t>
            </a:r>
            <a:r>
              <a:rPr lang="en-US" dirty="0" smtClean="0">
                <a:hlinkClick r:id="rId4"/>
              </a:rPr>
              <a:t>Analysis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730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8782"/>
          <a:stretch/>
        </p:blipFill>
        <p:spPr>
          <a:xfrm>
            <a:off x="231543" y="1364311"/>
            <a:ext cx="7124219" cy="5310147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 rot="1312269">
            <a:off x="3152257" y="2132778"/>
            <a:ext cx="1587956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034" y="6375780"/>
            <a:ext cx="1090682" cy="389316"/>
          </a:xfrm>
          <a:prstGeom prst="rect">
            <a:avLst/>
          </a:prstGeom>
        </p:spPr>
      </p:pic>
      <p:sp>
        <p:nvSpPr>
          <p:cNvPr id="5" name="Google Shape;215;p5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dirty="0" smtClean="0">
                <a:latin typeface="Calibri" charset="0"/>
                <a:ea typeface="Calibri" charset="0"/>
                <a:cs typeface="Calibri" charset="0"/>
              </a:rPr>
              <a:t>Import Public Data</a:t>
            </a:r>
            <a:endParaRPr lang="en-US" sz="4400" b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89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238</Words>
  <Application>Microsoft Office PowerPoint</Application>
  <PresentationFormat>화면 슬라이드 쇼(4:3)</PresentationFormat>
  <Paragraphs>61</Paragraphs>
  <Slides>19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맑은 고딕</vt:lpstr>
      <vt:lpstr>Arial</vt:lpstr>
      <vt:lpstr>Calibri</vt:lpstr>
      <vt:lpstr>Office Theme</vt:lpstr>
      <vt:lpstr>Office Theme</vt:lpstr>
      <vt:lpstr>PowerPoint 프레젠테이션</vt:lpstr>
      <vt:lpstr>Objectives and Data</vt:lpstr>
      <vt:lpstr>Go to GNPS (gnps.ucsd.edu)</vt:lpstr>
      <vt:lpstr>Create an Account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Questions, Problems or Bugs?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Quinn</dc:creator>
  <cp:lastModifiedBy>Kyo Bin Kang</cp:lastModifiedBy>
  <cp:revision>48</cp:revision>
  <dcterms:created xsi:type="dcterms:W3CDTF">2016-06-07T18:04:52Z</dcterms:created>
  <dcterms:modified xsi:type="dcterms:W3CDTF">2020-06-25T04:30:54Z</dcterms:modified>
</cp:coreProperties>
</file>